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5" r:id="rId3"/>
    <p:sldId id="266" r:id="rId4"/>
    <p:sldId id="267"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p:scale>
          <a:sx n="101" d="100"/>
          <a:sy n="101" d="100"/>
        </p:scale>
        <p:origin x="-90"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57B41-E35E-4BF3-A5A7-5AF2E67AB238}"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868D4-F858-4314-8B04-CAB6B5C41429}" type="slidenum">
              <a:rPr lang="en-US" smtClean="0"/>
              <a:t>‹#›</a:t>
            </a:fld>
            <a:endParaRPr lang="en-US"/>
          </a:p>
        </p:txBody>
      </p:sp>
    </p:spTree>
    <p:extLst>
      <p:ext uri="{BB962C8B-B14F-4D97-AF65-F5344CB8AC3E}">
        <p14:creationId xmlns:p14="http://schemas.microsoft.com/office/powerpoint/2010/main" val="415611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868D4-F858-4314-8B04-CAB6B5C41429}" type="slidenum">
              <a:rPr lang="en-US" smtClean="0"/>
              <a:t>1</a:t>
            </a:fld>
            <a:endParaRPr lang="en-US"/>
          </a:p>
        </p:txBody>
      </p:sp>
    </p:spTree>
    <p:extLst>
      <p:ext uri="{BB962C8B-B14F-4D97-AF65-F5344CB8AC3E}">
        <p14:creationId xmlns:p14="http://schemas.microsoft.com/office/powerpoint/2010/main" val="91896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868D4-F858-4314-8B04-CAB6B5C41429}" type="slidenum">
              <a:rPr lang="en-US" smtClean="0"/>
              <a:t>2</a:t>
            </a:fld>
            <a:endParaRPr lang="en-US"/>
          </a:p>
        </p:txBody>
      </p:sp>
    </p:spTree>
    <p:extLst>
      <p:ext uri="{BB962C8B-B14F-4D97-AF65-F5344CB8AC3E}">
        <p14:creationId xmlns:p14="http://schemas.microsoft.com/office/powerpoint/2010/main" val="247581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868D4-F858-4314-8B04-CAB6B5C41429}" type="slidenum">
              <a:rPr lang="en-US" smtClean="0"/>
              <a:t>3</a:t>
            </a:fld>
            <a:endParaRPr lang="en-US"/>
          </a:p>
        </p:txBody>
      </p:sp>
    </p:spTree>
    <p:extLst>
      <p:ext uri="{BB962C8B-B14F-4D97-AF65-F5344CB8AC3E}">
        <p14:creationId xmlns:p14="http://schemas.microsoft.com/office/powerpoint/2010/main" val="115958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868D4-F858-4314-8B04-CAB6B5C41429}" type="slidenum">
              <a:rPr lang="en-US" smtClean="0"/>
              <a:t>4</a:t>
            </a:fld>
            <a:endParaRPr lang="en-US"/>
          </a:p>
        </p:txBody>
      </p:sp>
    </p:spTree>
    <p:extLst>
      <p:ext uri="{BB962C8B-B14F-4D97-AF65-F5344CB8AC3E}">
        <p14:creationId xmlns:p14="http://schemas.microsoft.com/office/powerpoint/2010/main" val="406029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868D4-F858-4314-8B04-CAB6B5C41429}" type="slidenum">
              <a:rPr lang="en-US" smtClean="0"/>
              <a:t>5</a:t>
            </a:fld>
            <a:endParaRPr lang="en-US"/>
          </a:p>
        </p:txBody>
      </p:sp>
    </p:spTree>
    <p:extLst>
      <p:ext uri="{BB962C8B-B14F-4D97-AF65-F5344CB8AC3E}">
        <p14:creationId xmlns:p14="http://schemas.microsoft.com/office/powerpoint/2010/main" val="121895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1/7/2021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481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288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1/7/2021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575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1/7/2021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710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1/7/2021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686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87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913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1/7/2021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65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197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889502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86191B5-2583-4B3E-B008-3E5A37614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95C4DB5-1B45-490F-A51B-23C9B9A43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xmlns="" id="{63C20DDE-67DF-47CA-B658-875EA5D81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xmlns="" id="{72B4ED93-D6A4-4A1D-9CA7-A0549AB6D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xmlns="" id="{33CDB51E-5C4D-4F0C-93ED-45A7630614BA}"/>
              </a:ext>
            </a:extLst>
          </p:cNvPr>
          <p:cNvPicPr>
            <a:picLocks noChangeAspect="1"/>
          </p:cNvPicPr>
          <p:nvPr/>
        </p:nvPicPr>
        <p:blipFill rotWithShape="1">
          <a:blip r:embed="rId5"/>
          <a:srcRect r="4262" b="-1"/>
          <a:stretch/>
        </p:blipFill>
        <p:spPr>
          <a:xfrm>
            <a:off x="446534" y="604757"/>
            <a:ext cx="7498616" cy="5796043"/>
          </a:xfrm>
          <a:prstGeom prst="rect">
            <a:avLst/>
          </a:prstGeom>
        </p:spPr>
      </p:pic>
      <p:sp>
        <p:nvSpPr>
          <p:cNvPr id="24" name="Rectangle 23">
            <a:extLst>
              <a:ext uri="{FF2B5EF4-FFF2-40B4-BE49-F238E27FC236}">
                <a16:creationId xmlns:a16="http://schemas.microsoft.com/office/drawing/2014/main" xmlns="" id="{A9C7CFDB-8577-4539-8795-F8B34A3075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5E63EB5C-D28B-4F8E-9F92-DC55BEA572B3}"/>
              </a:ext>
            </a:extLst>
          </p:cNvPr>
          <p:cNvSpPr>
            <a:spLocks noGrp="1"/>
          </p:cNvSpPr>
          <p:nvPr>
            <p:ph type="ctrTitle"/>
          </p:nvPr>
        </p:nvSpPr>
        <p:spPr>
          <a:xfrm>
            <a:off x="8296275" y="1419225"/>
            <a:ext cx="3081576" cy="2085869"/>
          </a:xfrm>
        </p:spPr>
        <p:txBody>
          <a:bodyPr>
            <a:normAutofit/>
          </a:bodyPr>
          <a:lstStyle/>
          <a:p>
            <a:r>
              <a:rPr lang="en-US" sz="3200" dirty="0">
                <a:solidFill>
                  <a:srgbClr val="FFFFFF"/>
                </a:solidFill>
              </a:rPr>
              <a:t>Tutorial 2</a:t>
            </a:r>
            <a:endParaRPr lang="en-CA" sz="3200" dirty="0">
              <a:solidFill>
                <a:srgbClr val="FFFFFF"/>
              </a:solidFill>
            </a:endParaRPr>
          </a:p>
        </p:txBody>
      </p:sp>
      <p:sp>
        <p:nvSpPr>
          <p:cNvPr id="3" name="Subtitle 2">
            <a:extLst>
              <a:ext uri="{FF2B5EF4-FFF2-40B4-BE49-F238E27FC236}">
                <a16:creationId xmlns:a16="http://schemas.microsoft.com/office/drawing/2014/main" xmlns="" id="{AE6BE16A-E06B-4F76-B41B-D0C864717462}"/>
              </a:ext>
            </a:extLst>
          </p:cNvPr>
          <p:cNvSpPr>
            <a:spLocks noGrp="1"/>
          </p:cNvSpPr>
          <p:nvPr>
            <p:ph type="subTitle" idx="1"/>
          </p:nvPr>
        </p:nvSpPr>
        <p:spPr>
          <a:xfrm>
            <a:off x="8296275" y="3505095"/>
            <a:ext cx="3081576" cy="1733655"/>
          </a:xfrm>
        </p:spPr>
        <p:txBody>
          <a:bodyPr>
            <a:normAutofit/>
          </a:bodyPr>
          <a:lstStyle/>
          <a:p>
            <a:r>
              <a:rPr lang="en-GB" sz="1800" b="1" i="1" dirty="0">
                <a:effectLst/>
                <a:latin typeface="Times New Roman" panose="02020603050405020304" pitchFamily="18" charset="0"/>
                <a:ea typeface="Times New Roman" panose="02020603050405020304" pitchFamily="18" charset="0"/>
                <a:cs typeface="Arial" panose="020B0604020202020204" pitchFamily="34" charset="0"/>
              </a:rPr>
              <a:t>The Importance of a Language.</a:t>
            </a:r>
            <a:endParaRPr lang="en-CA"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CA" dirty="0">
              <a:solidFill>
                <a:srgbClr val="FFFFFF">
                  <a:alpha val="75000"/>
                </a:srgbClr>
              </a:solidFill>
            </a:endParaRPr>
          </a:p>
        </p:txBody>
      </p:sp>
      <p:pic>
        <p:nvPicPr>
          <p:cNvPr id="4" name="Audio 3">
            <a:hlinkClick r:id="" action="ppaction://media"/>
            <a:extLst>
              <a:ext uri="{FF2B5EF4-FFF2-40B4-BE49-F238E27FC236}">
                <a16:creationId xmlns:a16="http://schemas.microsoft.com/office/drawing/2014/main" xmlns="" id="{8FBDDCE6-DF1B-4FA5-ABC2-AD4E0847CF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06959051"/>
      </p:ext>
    </p:extLst>
  </p:cSld>
  <p:clrMapOvr>
    <a:masterClrMapping/>
  </p:clrMapOvr>
  <mc:AlternateContent xmlns:mc="http://schemas.openxmlformats.org/markup-compatibility/2006" xmlns:p14="http://schemas.microsoft.com/office/powerpoint/2010/main">
    <mc:Choice Requires="p14">
      <p:transition spd="slow" p14:dur="2000" advTm="29063"/>
    </mc:Choice>
    <mc:Fallback xmlns="">
      <p:transition spd="slow" advTm="29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509617-A31A-4CA7-832A-9A96E5A3358B}"/>
              </a:ext>
            </a:extLst>
          </p:cNvPr>
          <p:cNvSpPr txBox="1"/>
          <p:nvPr/>
        </p:nvSpPr>
        <p:spPr>
          <a:xfrm>
            <a:off x="323557" y="1012419"/>
            <a:ext cx="11183815" cy="3901196"/>
          </a:xfrm>
          <a:prstGeom prst="rect">
            <a:avLst/>
          </a:prstGeom>
          <a:noFill/>
        </p:spPr>
        <p:txBody>
          <a:bodyPr wrap="square">
            <a:spAutoFit/>
          </a:bodyPr>
          <a:lstStyle/>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The most obvious point to remember is that among the many variables in the</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difficulty of learning a language as an adult, perhaps the most important is the closeness of the speaker’s native language to the language that is being learned. All else equal, including the linguistic skill of the individual learner, English will seem easier to a native speaker of Dutch than to a native speaker of Korean.</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xmlns="" id="{BE9358AF-2E32-44DD-8E37-A16BD35A3E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17424028"/>
      </p:ext>
    </p:extLst>
  </p:cSld>
  <p:clrMapOvr>
    <a:masterClrMapping/>
  </p:clrMapOvr>
  <mc:AlternateContent xmlns:mc="http://schemas.openxmlformats.org/markup-compatibility/2006" xmlns:p14="http://schemas.microsoft.com/office/powerpoint/2010/main">
    <mc:Choice Requires="p14">
      <p:transition spd="slow" p14:dur="2000" advTm="34958"/>
    </mc:Choice>
    <mc:Fallback xmlns="">
      <p:transition spd="slow" advTm="34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8FC353-50CB-4C69-BADF-B334B89AB307}"/>
              </a:ext>
            </a:extLst>
          </p:cNvPr>
          <p:cNvSpPr txBox="1"/>
          <p:nvPr/>
        </p:nvSpPr>
        <p:spPr>
          <a:xfrm>
            <a:off x="717453" y="1547336"/>
            <a:ext cx="10058400" cy="3247749"/>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Linguists are far from certain how to measure complexity in a language. Even after individual features have been recognized as relatively easy or difficult to learn, the weighting of these features within a single language varies according to the theoretical framework assumed.</a:t>
            </a:r>
            <a:endParaRPr lang="en-CA" sz="2800" dirty="0"/>
          </a:p>
        </p:txBody>
      </p:sp>
      <p:pic>
        <p:nvPicPr>
          <p:cNvPr id="2" name="Audio 1">
            <a:hlinkClick r:id="" action="ppaction://media"/>
            <a:extLst>
              <a:ext uri="{FF2B5EF4-FFF2-40B4-BE49-F238E27FC236}">
                <a16:creationId xmlns:a16="http://schemas.microsoft.com/office/drawing/2014/main" xmlns="" id="{F4852184-B03F-4635-9A0F-6E2A79B273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73065581"/>
      </p:ext>
    </p:extLst>
  </p:cSld>
  <p:clrMapOvr>
    <a:masterClrMapping/>
  </p:clrMapOvr>
  <mc:AlternateContent xmlns:mc="http://schemas.openxmlformats.org/markup-compatibility/2006" xmlns:p14="http://schemas.microsoft.com/office/powerpoint/2010/main">
    <mc:Choice Requires="p14">
      <p:transition spd="slow" p14:dur="2000" advTm="24182"/>
    </mc:Choice>
    <mc:Fallback xmlns="">
      <p:transition spd="slow" advTm="24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292D49-AE6C-462A-A035-4E4CD1CF0139}"/>
              </a:ext>
            </a:extLst>
          </p:cNvPr>
          <p:cNvSpPr txBox="1"/>
          <p:nvPr/>
        </p:nvSpPr>
        <p:spPr>
          <a:xfrm>
            <a:off x="422032" y="1805125"/>
            <a:ext cx="9664503" cy="3247749"/>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In an influential modern theory of language, the determination of the difficulty of specific linguistic structures falls within the study of “markedness,” which in turn is an important part of “universal grammar,” the abstract linguistic principles that are innate for all humans. </a:t>
            </a:r>
            <a:endParaRPr lang="en-CA" sz="2800" dirty="0"/>
          </a:p>
        </p:txBody>
      </p:sp>
      <p:pic>
        <p:nvPicPr>
          <p:cNvPr id="2" name="Audio 1">
            <a:hlinkClick r:id="" action="ppaction://media"/>
            <a:extLst>
              <a:ext uri="{FF2B5EF4-FFF2-40B4-BE49-F238E27FC236}">
                <a16:creationId xmlns:a16="http://schemas.microsoft.com/office/drawing/2014/main" xmlns="" id="{AAEDAF2C-09BA-4CA6-8219-E8EEDB2870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25340152"/>
      </p:ext>
    </p:extLst>
  </p:cSld>
  <p:clrMapOvr>
    <a:masterClrMapping/>
  </p:clrMapOvr>
  <mc:AlternateContent xmlns:mc="http://schemas.openxmlformats.org/markup-compatibility/2006" xmlns:p14="http://schemas.microsoft.com/office/powerpoint/2010/main">
    <mc:Choice Requires="p14">
      <p:transition spd="slow" p14:dur="2000" advTm="28059"/>
    </mc:Choice>
    <mc:Fallback xmlns="">
      <p:transition spd="slow" advTm="28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E56F55-4DF8-4E9B-8BA1-C6CC53D3FC16}"/>
              </a:ext>
            </a:extLst>
          </p:cNvPr>
          <p:cNvSpPr txBox="1"/>
          <p:nvPr/>
        </p:nvSpPr>
        <p:spPr>
          <a:xfrm>
            <a:off x="1448972" y="1012419"/>
            <a:ext cx="10522634" cy="3901196"/>
          </a:xfrm>
          <a:prstGeom prst="rect">
            <a:avLst/>
          </a:prstGeom>
          <a:noFill/>
        </p:spPr>
        <p:txBody>
          <a:bodyPr wrap="square">
            <a:spAutoFit/>
          </a:bodyPr>
          <a:lstStyle/>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By this view, the grammar of a language consists of a “core,” the general principles of the grammar, and a “periphery,” the more marked structures that result from historical development, borrowing, and other processes that produce “parameters” with different values in different languages. One may think that the loss of many inflections in English, simplifies the language and makes it easier for the learner. </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xmlns="" id="{D7340619-195B-4BF4-8A13-72889C863C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17910708"/>
      </p:ext>
    </p:extLst>
  </p:cSld>
  <p:clrMapOvr>
    <a:masterClrMapping/>
  </p:clrMapOvr>
  <mc:AlternateContent xmlns:mc="http://schemas.openxmlformats.org/markup-compatibility/2006" xmlns:p14="http://schemas.microsoft.com/office/powerpoint/2010/main">
    <mc:Choice Requires="p14">
      <p:transition spd="slow" p14:dur="2000" advTm="84831"/>
    </mc:Choice>
    <mc:Fallback xmlns="">
      <p:transition spd="slow" advTm="84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257</Words>
  <Application>Microsoft Office PowerPoint</Application>
  <PresentationFormat>Custom</PresentationFormat>
  <Paragraphs>12</Paragraphs>
  <Slides>5</Slides>
  <Notes>5</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DividendVTI</vt:lpstr>
      <vt:lpstr>Tutorial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2</dc:title>
  <dc:creator>New</dc:creator>
  <cp:lastModifiedBy>محسن عابد</cp:lastModifiedBy>
  <cp:revision>15</cp:revision>
  <dcterms:created xsi:type="dcterms:W3CDTF">2020-11-04T03:46:03Z</dcterms:created>
  <dcterms:modified xsi:type="dcterms:W3CDTF">2021-01-07T21:39:51Z</dcterms:modified>
</cp:coreProperties>
</file>